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22" r:id="rId3"/>
    <p:sldId id="258" r:id="rId4"/>
    <p:sldId id="307" r:id="rId5"/>
    <p:sldId id="304" r:id="rId6"/>
    <p:sldId id="341" r:id="rId7"/>
    <p:sldId id="343" r:id="rId8"/>
    <p:sldId id="345" r:id="rId9"/>
    <p:sldId id="344" r:id="rId10"/>
    <p:sldId id="339" r:id="rId11"/>
    <p:sldId id="267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8" r:id="rId21"/>
    <p:sldId id="264" r:id="rId22"/>
    <p:sldId id="313" r:id="rId23"/>
    <p:sldId id="316" r:id="rId24"/>
    <p:sldId id="321" r:id="rId25"/>
    <p:sldId id="324" r:id="rId26"/>
    <p:sldId id="325" r:id="rId27"/>
    <p:sldId id="326" r:id="rId28"/>
    <p:sldId id="327" r:id="rId29"/>
    <p:sldId id="323" r:id="rId30"/>
    <p:sldId id="317" r:id="rId31"/>
    <p:sldId id="320" r:id="rId32"/>
    <p:sldId id="318" r:id="rId33"/>
    <p:sldId id="319" r:id="rId34"/>
    <p:sldId id="337" r:id="rId35"/>
    <p:sldId id="328" r:id="rId36"/>
    <p:sldId id="342" r:id="rId37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  <a:srgbClr val="0000FF"/>
    <a:srgbClr val="9900CC"/>
    <a:srgbClr val="CC00CC"/>
    <a:srgbClr val="FF66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80" autoAdjust="0"/>
    <p:restoredTop sz="94624" autoAdjust="0"/>
  </p:normalViewPr>
  <p:slideViewPr>
    <p:cSldViewPr>
      <p:cViewPr>
        <p:scale>
          <a:sx n="73" d="100"/>
          <a:sy n="73" d="100"/>
        </p:scale>
        <p:origin x="-10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HIEUPHO\Gi&#225;o%20vi&#234;n\gdc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HIEUPHO\Gi&#225;o%20vi&#234;n\gdc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0.11174925332609301"/>
          <c:y val="2.5433075257817999E-2"/>
          <c:w val="0.55989512625577076"/>
          <c:h val="0.79790937938758522"/>
        </c:manualLayout>
      </c:layout>
      <c:bar3DChart>
        <c:barDir val="col"/>
        <c:grouping val="clustered"/>
        <c:ser>
          <c:idx val="0"/>
          <c:order val="0"/>
          <c:tx>
            <c:v>Năm 2015</c:v>
          </c:tx>
          <c:dLbls>
            <c:txPr>
              <a:bodyPr/>
              <a:lstStyle/>
              <a:p>
                <a:pPr>
                  <a:defRPr sz="2000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Sheet1!$B$2:$D$2</c:f>
              <c:strCache>
                <c:ptCount val="3"/>
                <c:pt idx="0">
                  <c:v>Số vụ TNGT</c:v>
                </c:pt>
                <c:pt idx="1">
                  <c:v>Số người chết</c:v>
                </c:pt>
                <c:pt idx="2">
                  <c:v>Số người bị thương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22827</c:v>
                </c:pt>
                <c:pt idx="1">
                  <c:v>8700</c:v>
                </c:pt>
                <c:pt idx="2">
                  <c:v>21000</c:v>
                </c:pt>
              </c:numCache>
            </c:numRef>
          </c:val>
        </c:ser>
        <c:ser>
          <c:idx val="1"/>
          <c:order val="1"/>
          <c:tx>
            <c:v>Năm 2016</c:v>
          </c:tx>
          <c:dLbls>
            <c:dLbl>
              <c:idx val="0"/>
              <c:layout>
                <c:manualLayout>
                  <c:x val="4.444444444444455E-2"/>
                  <c:y val="-4.6296296296296441E-3"/>
                </c:manualLayout>
              </c:layout>
              <c:showVal val="1"/>
            </c:dLbl>
            <c:dLbl>
              <c:idx val="1"/>
              <c:layout>
                <c:manualLayout>
                  <c:x val="3.3333333333333395E-2"/>
                  <c:y val="-9.2592592592593073E-3"/>
                </c:manualLayout>
              </c:layout>
              <c:showVal val="1"/>
            </c:dLbl>
            <c:dLbl>
              <c:idx val="2"/>
              <c:layout>
                <c:manualLayout>
                  <c:x val="4.166666666666669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000" baseline="0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Sheet1!$B$2:$D$2</c:f>
              <c:strCache>
                <c:ptCount val="3"/>
                <c:pt idx="0">
                  <c:v>Số vụ TNGT</c:v>
                </c:pt>
                <c:pt idx="1">
                  <c:v>Số người chết</c:v>
                </c:pt>
                <c:pt idx="2">
                  <c:v>Số người bị thương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21589</c:v>
                </c:pt>
                <c:pt idx="1">
                  <c:v>8685</c:v>
                </c:pt>
                <c:pt idx="2">
                  <c:v>19280</c:v>
                </c:pt>
              </c:numCache>
            </c:numRef>
          </c:val>
        </c:ser>
        <c:ser>
          <c:idx val="2"/>
          <c:order val="2"/>
          <c:tx>
            <c:v>8 tháng đầu năm 2017</c:v>
          </c:tx>
          <c:dLbls>
            <c:dLbl>
              <c:idx val="0"/>
              <c:layout>
                <c:manualLayout>
                  <c:x val="3.6111111111111198E-2"/>
                  <c:y val="-4.6296296296296441E-3"/>
                </c:manualLayout>
              </c:layout>
              <c:numFmt formatCode="@" sourceLinked="0"/>
              <c:spPr/>
              <c:txPr>
                <a:bodyPr/>
                <a:lstStyle/>
                <a:p>
                  <a:pPr>
                    <a:defRPr sz="2000" baseline="0">
                      <a:solidFill>
                        <a:srgbClr val="00B050"/>
                      </a:solidFill>
                    </a:defRPr>
                  </a:pPr>
                  <a:endParaRPr lang="en-US"/>
                </a:p>
              </c:txPr>
              <c:showVal val="1"/>
            </c:dLbl>
            <c:dLbl>
              <c:idx val="1"/>
              <c:layout>
                <c:manualLayout>
                  <c:x val="3.3333333333333395E-2"/>
                  <c:y val="-9.2592592592593073E-3"/>
                </c:manualLayout>
              </c:layout>
              <c:showVal val="1"/>
            </c:dLbl>
            <c:dLbl>
              <c:idx val="2"/>
              <c:layout>
                <c:manualLayout>
                  <c:x val="4.166666666666669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000" baseline="0"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Sheet1!$B$2:$D$2</c:f>
              <c:strCache>
                <c:ptCount val="3"/>
                <c:pt idx="0">
                  <c:v>Số vụ TNGT</c:v>
                </c:pt>
                <c:pt idx="1">
                  <c:v>Số người chết</c:v>
                </c:pt>
                <c:pt idx="2">
                  <c:v>Số người bị thương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12775</c:v>
                </c:pt>
                <c:pt idx="1">
                  <c:v>5422</c:v>
                </c:pt>
                <c:pt idx="2">
                  <c:v>10534</c:v>
                </c:pt>
              </c:numCache>
            </c:numRef>
          </c:val>
        </c:ser>
        <c:dLbls>
          <c:showVal val="1"/>
        </c:dLbls>
        <c:shape val="box"/>
        <c:axId val="71272320"/>
        <c:axId val="71273856"/>
        <c:axId val="0"/>
      </c:bar3DChart>
      <c:catAx>
        <c:axId val="71272320"/>
        <c:scaling>
          <c:orientation val="minMax"/>
        </c:scaling>
        <c:axPos val="b"/>
        <c:tickLblPos val="nextTo"/>
        <c:txPr>
          <a:bodyPr/>
          <a:lstStyle/>
          <a:p>
            <a:pPr>
              <a:defRPr sz="2200" b="1" baseline="0">
                <a:solidFill>
                  <a:srgbClr val="0070C0"/>
                </a:solidFill>
              </a:defRPr>
            </a:pPr>
            <a:endParaRPr lang="en-US"/>
          </a:p>
        </c:txPr>
        <c:crossAx val="71273856"/>
        <c:crosses val="autoZero"/>
        <c:auto val="1"/>
        <c:lblAlgn val="ctr"/>
        <c:lblOffset val="100"/>
      </c:catAx>
      <c:valAx>
        <c:axId val="7127385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0" sourceLinked="1"/>
        <c:tickLblPos val="nextTo"/>
        <c:txPr>
          <a:bodyPr/>
          <a:lstStyle/>
          <a:p>
            <a:pPr>
              <a:defRPr sz="1900" baseline="0">
                <a:solidFill>
                  <a:srgbClr val="002060"/>
                </a:solidFill>
              </a:defRPr>
            </a:pPr>
            <a:endParaRPr lang="en-US"/>
          </a:p>
        </c:txPr>
        <c:crossAx val="712723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="0" kern="0" spc="0" baseline="0">
                <a:solidFill>
                  <a:srgbClr val="0070C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 b="0" kern="0" spc="0" baseline="0">
                <a:solidFill>
                  <a:srgbClr val="C00000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400" b="0" kern="0" spc="0" baseline="0">
                <a:solidFill>
                  <a:srgbClr val="008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70608018825232988"/>
          <c:y val="3.8161872869504281E-2"/>
          <c:w val="0.29253099828038737"/>
          <c:h val="0.38069767590442044"/>
        </c:manualLayout>
      </c:layout>
      <c:spPr>
        <a:ln>
          <a:solidFill>
            <a:srgbClr val="000066"/>
          </a:solidFill>
        </a:ln>
      </c:spPr>
      <c:txPr>
        <a:bodyPr/>
        <a:lstStyle/>
        <a:p>
          <a:pPr>
            <a:defRPr sz="2000" b="0" kern="0" spc="0" baseline="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0.11174925332609299"/>
          <c:y val="2.5433075257818006E-2"/>
          <c:w val="0.5598951262557712"/>
          <c:h val="0.79790937938758544"/>
        </c:manualLayout>
      </c:layout>
      <c:bar3DChart>
        <c:barDir val="col"/>
        <c:grouping val="clustered"/>
        <c:ser>
          <c:idx val="0"/>
          <c:order val="0"/>
          <c:tx>
            <c:v>Năm 2015</c:v>
          </c:tx>
          <c:dLbls>
            <c:txPr>
              <a:bodyPr/>
              <a:lstStyle/>
              <a:p>
                <a:pPr>
                  <a:defRPr sz="2000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Sheet1!$B$2:$D$2</c:f>
              <c:strCache>
                <c:ptCount val="3"/>
                <c:pt idx="0">
                  <c:v>Số vụ TNGT</c:v>
                </c:pt>
                <c:pt idx="1">
                  <c:v>Số người chết</c:v>
                </c:pt>
                <c:pt idx="2">
                  <c:v>Số người bị thương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22827</c:v>
                </c:pt>
                <c:pt idx="1">
                  <c:v>8700</c:v>
                </c:pt>
                <c:pt idx="2">
                  <c:v>21000</c:v>
                </c:pt>
              </c:numCache>
            </c:numRef>
          </c:val>
        </c:ser>
        <c:ser>
          <c:idx val="1"/>
          <c:order val="1"/>
          <c:tx>
            <c:v>Năm 2016</c:v>
          </c:tx>
          <c:dLbls>
            <c:dLbl>
              <c:idx val="0"/>
              <c:layout>
                <c:manualLayout>
                  <c:x val="4.4444444444444564E-2"/>
                  <c:y val="-4.6296296296296476E-3"/>
                </c:manualLayout>
              </c:layout>
              <c:showVal val="1"/>
            </c:dLbl>
            <c:dLbl>
              <c:idx val="1"/>
              <c:layout>
                <c:manualLayout>
                  <c:x val="3.3333333333333388E-2"/>
                  <c:y val="-9.2592592592593143E-3"/>
                </c:manualLayout>
              </c:layout>
              <c:showVal val="1"/>
            </c:dLbl>
            <c:dLbl>
              <c:idx val="2"/>
              <c:layout>
                <c:manualLayout>
                  <c:x val="4.166666666666669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000" baseline="0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Sheet1!$B$2:$D$2</c:f>
              <c:strCache>
                <c:ptCount val="3"/>
                <c:pt idx="0">
                  <c:v>Số vụ TNGT</c:v>
                </c:pt>
                <c:pt idx="1">
                  <c:v>Số người chết</c:v>
                </c:pt>
                <c:pt idx="2">
                  <c:v>Số người bị thương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21589</c:v>
                </c:pt>
                <c:pt idx="1">
                  <c:v>8685</c:v>
                </c:pt>
                <c:pt idx="2">
                  <c:v>19280</c:v>
                </c:pt>
              </c:numCache>
            </c:numRef>
          </c:val>
        </c:ser>
        <c:ser>
          <c:idx val="2"/>
          <c:order val="2"/>
          <c:tx>
            <c:v>8 tháng đầu năm 2017</c:v>
          </c:tx>
          <c:dLbls>
            <c:dLbl>
              <c:idx val="0"/>
              <c:layout>
                <c:manualLayout>
                  <c:x val="3.6111111111111212E-2"/>
                  <c:y val="-4.6296296296296476E-3"/>
                </c:manualLayout>
              </c:layout>
              <c:numFmt formatCode="@" sourceLinked="0"/>
              <c:spPr/>
              <c:txPr>
                <a:bodyPr/>
                <a:lstStyle/>
                <a:p>
                  <a:pPr>
                    <a:defRPr sz="2000" baseline="0">
                      <a:solidFill>
                        <a:srgbClr val="00B050"/>
                      </a:solidFill>
                    </a:defRPr>
                  </a:pPr>
                  <a:endParaRPr lang="en-US"/>
                </a:p>
              </c:txPr>
              <c:showVal val="1"/>
            </c:dLbl>
            <c:dLbl>
              <c:idx val="1"/>
              <c:layout>
                <c:manualLayout>
                  <c:x val="3.3333333333333388E-2"/>
                  <c:y val="-9.2592592592593143E-3"/>
                </c:manualLayout>
              </c:layout>
              <c:showVal val="1"/>
            </c:dLbl>
            <c:dLbl>
              <c:idx val="2"/>
              <c:layout>
                <c:manualLayout>
                  <c:x val="4.166666666666669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000" baseline="0"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Sheet1!$B$2:$D$2</c:f>
              <c:strCache>
                <c:ptCount val="3"/>
                <c:pt idx="0">
                  <c:v>Số vụ TNGT</c:v>
                </c:pt>
                <c:pt idx="1">
                  <c:v>Số người chết</c:v>
                </c:pt>
                <c:pt idx="2">
                  <c:v>Số người bị thương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12775</c:v>
                </c:pt>
                <c:pt idx="1">
                  <c:v>5422</c:v>
                </c:pt>
                <c:pt idx="2">
                  <c:v>10534</c:v>
                </c:pt>
              </c:numCache>
            </c:numRef>
          </c:val>
        </c:ser>
        <c:dLbls>
          <c:showVal val="1"/>
        </c:dLbls>
        <c:shape val="box"/>
        <c:axId val="96763904"/>
        <c:axId val="96765440"/>
        <c:axId val="0"/>
      </c:bar3DChart>
      <c:catAx>
        <c:axId val="96763904"/>
        <c:scaling>
          <c:orientation val="minMax"/>
        </c:scaling>
        <c:axPos val="b"/>
        <c:tickLblPos val="nextTo"/>
        <c:txPr>
          <a:bodyPr/>
          <a:lstStyle/>
          <a:p>
            <a:pPr>
              <a:defRPr sz="2200" b="1" baseline="0">
                <a:solidFill>
                  <a:srgbClr val="0070C0"/>
                </a:solidFill>
              </a:defRPr>
            </a:pPr>
            <a:endParaRPr lang="en-US"/>
          </a:p>
        </c:txPr>
        <c:crossAx val="96765440"/>
        <c:crosses val="autoZero"/>
        <c:auto val="1"/>
        <c:lblAlgn val="ctr"/>
        <c:lblOffset val="100"/>
      </c:catAx>
      <c:valAx>
        <c:axId val="9676544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0" sourceLinked="1"/>
        <c:tickLblPos val="nextTo"/>
        <c:txPr>
          <a:bodyPr/>
          <a:lstStyle/>
          <a:p>
            <a:pPr>
              <a:defRPr sz="1900" baseline="0">
                <a:solidFill>
                  <a:srgbClr val="002060"/>
                </a:solidFill>
              </a:defRPr>
            </a:pPr>
            <a:endParaRPr lang="en-US"/>
          </a:p>
        </c:txPr>
        <c:crossAx val="967639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="0" kern="0" spc="0" baseline="0">
                <a:solidFill>
                  <a:srgbClr val="0070C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 b="0" kern="0" spc="0" baseline="0">
                <a:solidFill>
                  <a:srgbClr val="C00000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400" b="0" kern="0" spc="0" baseline="0">
                <a:solidFill>
                  <a:srgbClr val="008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70608018825232965"/>
          <c:y val="3.8161872869504294E-2"/>
          <c:w val="0.29253099828038737"/>
          <c:h val="0.38069767590442066"/>
        </c:manualLayout>
      </c:layout>
      <c:spPr>
        <a:ln>
          <a:solidFill>
            <a:srgbClr val="000066"/>
          </a:solidFill>
        </a:ln>
      </c:spPr>
      <c:txPr>
        <a:bodyPr/>
        <a:lstStyle/>
        <a:p>
          <a:pPr>
            <a:defRPr sz="2000" b="0" kern="0" spc="0" baseline="0"/>
          </a:pPr>
          <a:endParaRPr lang="en-US"/>
        </a:p>
      </c:tx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7DBC-586B-4B82-BA3F-C8B812A839CA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D5F-6BB2-4BB2-B0CC-999AB10A1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7DBC-586B-4B82-BA3F-C8B812A839CA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D5F-6BB2-4BB2-B0CC-999AB10A1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7DBC-586B-4B82-BA3F-C8B812A839CA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D5F-6BB2-4BB2-B0CC-999AB10A1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C42B75-6A03-487E-B64A-CA5F109AA7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7DBC-586B-4B82-BA3F-C8B812A839CA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D5F-6BB2-4BB2-B0CC-999AB10A1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7DBC-586B-4B82-BA3F-C8B812A839CA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D5F-6BB2-4BB2-B0CC-999AB10A1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7DBC-586B-4B82-BA3F-C8B812A839CA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D5F-6BB2-4BB2-B0CC-999AB10A1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7DBC-586B-4B82-BA3F-C8B812A839CA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D5F-6BB2-4BB2-B0CC-999AB10A1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7DBC-586B-4B82-BA3F-C8B812A839CA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D5F-6BB2-4BB2-B0CC-999AB10A1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7DBC-586B-4B82-BA3F-C8B812A839CA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D5F-6BB2-4BB2-B0CC-999AB10A1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7DBC-586B-4B82-BA3F-C8B812A839CA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D5F-6BB2-4BB2-B0CC-999AB10A1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7DBC-586B-4B82-BA3F-C8B812A839CA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D5F-6BB2-4BB2-B0CC-999AB10A1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D7DBC-586B-4B82-BA3F-C8B812A839CA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5D5F-6BB2-4BB2-B0CC-999AB10A1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go&#7841;i%20kh&#243;a%20c&#244;ng%20d&#226;n%209%20(%20h&#7857;ng)\Clip%20ch%20Hang\clip_to2_gdcd.m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6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slide" Target="slide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Ngo&#7841;i%20kh&#243;a%20c&#244;ng%20d&#226;n%209%20(%20h&#7857;ng)\Clip%20ch%20Hang\clip_to4_gdcd.m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Ngo&#7841;i%20kh&#243;a%20c&#244;ng%20d&#226;n%209%20(%20h&#7857;ng)\Clip%20ch%20Hang\clip_ket_ATGT.m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6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47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go&#7841;i%20kh&#243;a%20c&#244;ng%20d&#226;n%209%20(%20h&#7857;ng)\Clip%20ch%20Hang\Clip_to1.m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0" y="68580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 LIỆT CHÀO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GIÁM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KHẢO VỀ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CHẤM THI 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DẠY GIỎI CẤP QUẬN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MÔN: GIÁO DỤC CÔNG DÂN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 HỌC: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0"/>
            <a:chExt cx="5760" cy="4377"/>
          </a:xfrm>
        </p:grpSpPr>
        <p:pic>
          <p:nvPicPr>
            <p:cNvPr id="7172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37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3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37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98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13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14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15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16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1 (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WordArt 6"/>
          <p:cNvSpPr>
            <a:spLocks noChangeArrowheads="1" noChangeShapeType="1" noTextEdit="1"/>
          </p:cNvSpPr>
          <p:nvPr/>
        </p:nvSpPr>
        <p:spPr bwMode="auto">
          <a:xfrm>
            <a:off x="3581400" y="1752600"/>
            <a:ext cx="3276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TỔ </a:t>
            </a:r>
            <a:r>
              <a:rPr lang="en-US" sz="3600" b="1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endParaRPr lang="en-US" sz="3600" b="1" kern="10" dirty="0">
              <a:ln w="9525">
                <a:solidFill>
                  <a:srgbClr val="660066"/>
                </a:solidFill>
                <a:round/>
                <a:headEnd/>
                <a:tailEnd/>
              </a:ln>
              <a:solidFill>
                <a:srgbClr val="66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0198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tai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lip_to2_gdcd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381000"/>
            <a:ext cx="83058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762000" y="381000"/>
            <a:ext cx="61658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5" tIns="45689" rIns="91375" bIns="45689"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chemeClr val="bg2"/>
              </a:solidFill>
              <a:latin typeface=".VnTime" pitchFamily="34" charset="0"/>
            </a:endParaRPr>
          </a:p>
        </p:txBody>
      </p:sp>
      <p:pic>
        <p:nvPicPr>
          <p:cNvPr id="78858" name="Picture 10" descr="pink_flower_divider_md_cl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6248400"/>
            <a:ext cx="4800600" cy="609600"/>
          </a:xfrm>
          <a:prstGeom prst="rect">
            <a:avLst/>
          </a:prstGeom>
          <a:noFill/>
        </p:spPr>
      </p:pic>
      <p:pic>
        <p:nvPicPr>
          <p:cNvPr id="78859" name="Picture 11" descr="pink_flower_divider_md_cl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4364038" cy="533400"/>
          </a:xfrm>
          <a:prstGeom prst="rect">
            <a:avLst/>
          </a:prstGeom>
          <a:noFill/>
        </p:spPr>
      </p:pic>
      <p:pic>
        <p:nvPicPr>
          <p:cNvPr id="78863" name="Picture 15" descr="BAR_EL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8275"/>
          </a:xfrm>
          <a:prstGeom prst="rect">
            <a:avLst/>
          </a:prstGeom>
          <a:noFill/>
        </p:spPr>
      </p:pic>
      <p:pic>
        <p:nvPicPr>
          <p:cNvPr id="78864" name="Picture 16" descr="BAR_EL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67513"/>
            <a:ext cx="9144000" cy="180975"/>
          </a:xfrm>
          <a:prstGeom prst="rect">
            <a:avLst/>
          </a:prstGeom>
          <a:noFill/>
        </p:spPr>
      </p:pic>
      <p:pic>
        <p:nvPicPr>
          <p:cNvPr id="78865" name="Picture 17" descr="BAR_EL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348037" y="3348037"/>
            <a:ext cx="6858000" cy="161925"/>
          </a:xfrm>
          <a:prstGeom prst="rect">
            <a:avLst/>
          </a:prstGeom>
          <a:noFill/>
        </p:spPr>
      </p:pic>
      <p:pic>
        <p:nvPicPr>
          <p:cNvPr id="78866" name="Picture 18" descr="BAR_EL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715001" y="3348037"/>
            <a:ext cx="6858000" cy="161925"/>
          </a:xfrm>
          <a:prstGeom prst="rect">
            <a:avLst/>
          </a:prstGeom>
          <a:noFill/>
        </p:spPr>
      </p:pic>
      <p:pic>
        <p:nvPicPr>
          <p:cNvPr id="78867" name="Picture 19" descr="phcanh 1067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1425575" cy="1223963"/>
          </a:xfrm>
          <a:prstGeom prst="rect">
            <a:avLst/>
          </a:prstGeom>
          <a:noFill/>
        </p:spPr>
      </p:pic>
      <p:pic>
        <p:nvPicPr>
          <p:cNvPr id="78870" name="Picture 22" descr="phcanh 104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5334000"/>
            <a:ext cx="990600" cy="1524000"/>
          </a:xfrm>
          <a:prstGeom prst="rect">
            <a:avLst/>
          </a:prstGeom>
          <a:noFill/>
        </p:spPr>
      </p:pic>
      <p:pic>
        <p:nvPicPr>
          <p:cNvPr id="78871" name="Picture 23" descr="phcanh 105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1524000"/>
            <a:ext cx="754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72" name="Picture 24" descr="phcanh 1067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8425" y="152400"/>
            <a:ext cx="1425575" cy="1223963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143000" y="838200"/>
            <a:ext cx="63984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</a:t>
            </a:r>
            <a:r>
              <a:rPr lang="en-US" sz="5400" b="1" cap="none" spc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</a:p>
          <a:p>
            <a:pPr algn="ctr"/>
            <a:r>
              <a:rPr lang="en-US" sz="54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ĐUỔI HÌNH BẮT LỖI</a:t>
            </a:r>
            <a:endParaRPr lang="en-US" sz="5400" b="1" cap="none" spc="0" dirty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2590800"/>
            <a:ext cx="7696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33CC"/>
                </a:solidFill>
                <a:latin typeface="Book Antiqua" pitchFamily="18" charset="0"/>
              </a:rPr>
              <a:t>Luật</a:t>
            </a:r>
            <a:r>
              <a:rPr lang="en-US" sz="4400" b="1" dirty="0" smtClean="0">
                <a:solidFill>
                  <a:srgbClr val="0033CC"/>
                </a:solidFill>
                <a:latin typeface="Book Antiqua" pitchFamily="18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Book Antiqua" pitchFamily="18" charset="0"/>
              </a:rPr>
              <a:t>chơi</a:t>
            </a:r>
            <a:r>
              <a:rPr lang="en-US" sz="4400" b="1" dirty="0" smtClean="0">
                <a:solidFill>
                  <a:srgbClr val="0033CC"/>
                </a:solidFill>
                <a:latin typeface="Book Antiqua" pitchFamily="18" charset="0"/>
              </a:rPr>
              <a:t>:</a:t>
            </a:r>
          </a:p>
          <a:p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CC00CC"/>
                </a:solidFill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2888" y="5561013"/>
            <a:ext cx="84756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</a:rPr>
              <a:t>Đáp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</a:rPr>
              <a:t>án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</a:rPr>
              <a:t>Kéo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</a:rPr>
              <a:t>nhau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</a:rPr>
              <a:t>đi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</a:rPr>
              <a:t>trên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</a:rPr>
              <a:t>đường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</a:rPr>
              <a:t>không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</a:rPr>
              <a:t>đội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</a:rPr>
              <a:t>mũ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</a:rPr>
              <a:t>bảo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</a:rPr>
              <a:t>hiểm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</a:rPr>
              <a:t>khi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</a:rPr>
              <a:t>đi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</a:rPr>
              <a:t>xe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</a:rPr>
              <a:t>đạp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</a:rPr>
              <a:t>điện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89444" name="Picture 2" descr="D:\NGOAI KHOA AN TOAN GIAO THONG\CAC TINH HUONG GIAO THONG\som-ngan-chan-tinh-trang-thanh-thieu-nien-hoc-sinh-di-xe-dap-dien-khong-doi-mu-bao-hiem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3" y="1276350"/>
            <a:ext cx="751840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838200" y="152400"/>
            <a:ext cx="77644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vi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lỗi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5" name="Picture 22" descr="phcanh 104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990600"/>
            <a:ext cx="990600" cy="1524000"/>
          </a:xfrm>
          <a:prstGeom prst="rect">
            <a:avLst/>
          </a:prstGeom>
          <a:noFill/>
        </p:spPr>
      </p:pic>
      <p:pic>
        <p:nvPicPr>
          <p:cNvPr id="6" name="Picture 22" descr="phcanh 104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152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152400" y="5867400"/>
            <a:ext cx="9372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685800" y="152400"/>
            <a:ext cx="79248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Hình </a:t>
            </a:r>
            <a:r>
              <a:rPr lang="en-US" sz="32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aûnh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 </a:t>
            </a:r>
            <a:r>
              <a:rPr lang="en-US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2 </a:t>
            </a:r>
            <a:endParaRPr lang="vi-VN" sz="3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 descr="đi bộ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305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5257800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D:\NGOAI KHOA AN TOAN GIAO THONG\CAC TINH HUONG GIAO THONG\1305190974_images501227_1288239691_dua_xe_ba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096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ình Chữ nhật 5"/>
          <p:cNvSpPr/>
          <p:nvPr/>
        </p:nvSpPr>
        <p:spPr>
          <a:xfrm>
            <a:off x="685800" y="152400"/>
            <a:ext cx="79248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Hình </a:t>
            </a:r>
            <a:r>
              <a:rPr lang="en-US" sz="3200" b="1" dirty="0" err="1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aûnh</a:t>
            </a:r>
            <a:r>
              <a:rPr lang="en-US" sz="3200" b="1" dirty="0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 </a:t>
            </a:r>
            <a:r>
              <a:rPr lang="en-US" sz="3200" b="1" dirty="0" smtClean="0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3 </a:t>
            </a:r>
            <a:endParaRPr lang="vi-VN" sz="3200" b="1" dirty="0">
              <a:ln w="11430"/>
              <a:solidFill>
                <a:srgbClr val="1107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685800" y="152400"/>
            <a:ext cx="79248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Hình </a:t>
            </a:r>
            <a:r>
              <a:rPr lang="en-US" sz="3200" b="1" dirty="0" err="1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aûnh</a:t>
            </a:r>
            <a:r>
              <a:rPr lang="en-US" sz="3200" b="1" dirty="0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 </a:t>
            </a:r>
            <a:r>
              <a:rPr lang="en-US" sz="3200" b="1" dirty="0" smtClean="0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4 </a:t>
            </a:r>
            <a:endParaRPr lang="vi-VN" sz="3200" b="1" dirty="0">
              <a:ln w="11430"/>
              <a:solidFill>
                <a:srgbClr val="1107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2000" y="54864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0"/>
            <a:ext cx="76962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924800" cy="4495800"/>
          </a:xfrm>
          <a:prstGeom prst="rect">
            <a:avLst/>
          </a:prstGeom>
        </p:spPr>
      </p:pic>
      <p:sp>
        <p:nvSpPr>
          <p:cNvPr id="6" name="Hình Chữ nhật 5"/>
          <p:cNvSpPr/>
          <p:nvPr/>
        </p:nvSpPr>
        <p:spPr>
          <a:xfrm>
            <a:off x="685800" y="152400"/>
            <a:ext cx="79248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odon-Poster" pitchFamily="2" charset="0"/>
              </a:rPr>
              <a:t>Hình </a:t>
            </a:r>
            <a:r>
              <a:rPr lang="en-US" sz="3200" b="1" dirty="0" err="1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odon-Poster" pitchFamily="2" charset="0"/>
              </a:rPr>
              <a:t>aûnh</a:t>
            </a:r>
            <a:r>
              <a:rPr lang="en-US" sz="3200" b="1" dirty="0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odon-Poster" pitchFamily="2" charset="0"/>
              </a:rPr>
              <a:t> 5</a:t>
            </a:r>
            <a:r>
              <a:rPr lang="en-US" sz="3200" b="1" dirty="0" smtClean="0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odon-Poster" pitchFamily="2" charset="0"/>
              </a:rPr>
              <a:t> </a:t>
            </a:r>
            <a:endParaRPr lang="vi-VN" sz="3200" b="1" dirty="0">
              <a:ln w="11430"/>
              <a:solidFill>
                <a:srgbClr val="1107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8147901">
            <a:off x="6516704" y="1921419"/>
            <a:ext cx="635299" cy="3718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5800" y="53340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685800" y="152400"/>
            <a:ext cx="79248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Hình </a:t>
            </a:r>
            <a:r>
              <a:rPr lang="en-US" sz="3200" b="1" dirty="0" err="1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aûnh</a:t>
            </a:r>
            <a:r>
              <a:rPr lang="en-US" sz="3200" b="1" dirty="0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 </a:t>
            </a:r>
            <a:r>
              <a:rPr lang="en-US" sz="3200" b="1" dirty="0" smtClean="0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6 </a:t>
            </a:r>
            <a:endParaRPr lang="vi-VN" sz="3200" b="1" dirty="0">
              <a:ln w="11430"/>
              <a:solidFill>
                <a:srgbClr val="1107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7543800" cy="38862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124200" y="2438400"/>
            <a:ext cx="10668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5800" y="5029200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685800" y="152400"/>
            <a:ext cx="79248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Hình </a:t>
            </a:r>
            <a:r>
              <a:rPr lang="en-US" sz="3200" b="1" dirty="0" err="1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aûnh</a:t>
            </a:r>
            <a:r>
              <a:rPr lang="en-US" sz="3200" b="1" dirty="0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 </a:t>
            </a:r>
            <a:r>
              <a:rPr lang="en-US" sz="3200" b="1" dirty="0" smtClean="0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7 </a:t>
            </a:r>
            <a:endParaRPr lang="vi-VN" sz="3200" b="1" dirty="0">
              <a:ln w="11430"/>
              <a:solidFill>
                <a:srgbClr val="1107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0484" name="Picture 2" descr="D:\NGOAI KHOA AN TOAN GIAO THONG\CAC TINH HUONG GIAO THONG\080824072820-277-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7724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53340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u="sng" dirty="0" smtClean="0">
                <a:solidFill>
                  <a:srgbClr val="0000FF"/>
                </a:solidFill>
                <a:latin typeface="VNI-Duff" pitchFamily="2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VNI-Duff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h-tuong-kinh-hoang-o-ha-noi-sang-n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352800"/>
            <a:ext cx="4572000" cy="32766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52400"/>
            <a:ext cx="4572000" cy="3124200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52800"/>
            <a:ext cx="4038600" cy="3276600"/>
          </a:xfrm>
          <a:prstGeom prst="rect">
            <a:avLst/>
          </a:prstGeom>
        </p:spPr>
      </p:pic>
      <p:pic>
        <p:nvPicPr>
          <p:cNvPr id="6" name="Picture 5" descr="img_4803_maa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28600"/>
            <a:ext cx="3886200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685800" y="152400"/>
            <a:ext cx="79248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Hình </a:t>
            </a:r>
            <a:r>
              <a:rPr lang="en-US" sz="3200" b="1" dirty="0" err="1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aûnh</a:t>
            </a:r>
            <a:r>
              <a:rPr lang="en-US" sz="3200" b="1" dirty="0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 </a:t>
            </a:r>
            <a:r>
              <a:rPr lang="en-US" sz="3200" b="1" dirty="0" smtClean="0">
                <a:ln w="11430"/>
                <a:solidFill>
                  <a:srgbClr val="1107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Duff" pitchFamily="2" charset="0"/>
              </a:rPr>
              <a:t>8 </a:t>
            </a:r>
            <a:endParaRPr lang="vi-VN" sz="3200" b="1" dirty="0">
              <a:ln w="11430"/>
              <a:solidFill>
                <a:srgbClr val="1107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0" y="5486400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u="sng" dirty="0" smtClean="0">
                <a:solidFill>
                  <a:srgbClr val="0000FF"/>
                </a:solidFill>
                <a:latin typeface="VNI-Duff" pitchFamily="2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endParaRPr lang="en-US" sz="3200" b="1" dirty="0">
              <a:solidFill>
                <a:srgbClr val="0000FF"/>
              </a:solidFill>
              <a:latin typeface="VNI-Duff" pitchFamily="2" charset="0"/>
            </a:endParaRPr>
          </a:p>
        </p:txBody>
      </p:sp>
      <p:pic>
        <p:nvPicPr>
          <p:cNvPr id="8" name="Picture 7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80772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 NEN 45PP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1" y="-762000"/>
            <a:ext cx="9143999" cy="7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5" descr="phao hoa bay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8200" y="-1362075"/>
            <a:ext cx="3848100" cy="2724150"/>
          </a:xfrm>
          <a:prstGeom prst="rect">
            <a:avLst/>
          </a:prstGeom>
          <a:noFill/>
        </p:spPr>
      </p:pic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1447800" y="1600200"/>
            <a:ext cx="6086607" cy="20457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4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TIỂU PHẨM</a:t>
            </a:r>
            <a:endParaRPr lang="en-US" sz="36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“</a:t>
            </a:r>
            <a:r>
              <a:rPr lang="en-US" sz="36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Lỗi</a:t>
            </a:r>
            <a:r>
              <a:rPr lang="en-US" sz="36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tại</a:t>
            </a:r>
            <a:r>
              <a:rPr lang="en-US" sz="36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ai</a:t>
            </a:r>
            <a:r>
              <a:rPr lang="en-US" sz="36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?”</a:t>
            </a:r>
            <a:endParaRPr lang="en-US" sz="36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209800" y="457200"/>
            <a:ext cx="2362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TỔ </a:t>
            </a:r>
            <a:r>
              <a:rPr lang="en-US" sz="3600" b="1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dirty="0">
              <a:ln w="9525">
                <a:solidFill>
                  <a:srgbClr val="660066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1 (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WordArt 6"/>
          <p:cNvSpPr>
            <a:spLocks noChangeArrowheads="1" noChangeShapeType="1" noTextEdit="1"/>
          </p:cNvSpPr>
          <p:nvPr/>
        </p:nvSpPr>
        <p:spPr bwMode="auto">
          <a:xfrm>
            <a:off x="3505200" y="2590800"/>
            <a:ext cx="2514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TỔ </a:t>
            </a:r>
            <a:r>
              <a:rPr lang="en-US" sz="3600" b="1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endParaRPr lang="en-US" sz="3600" b="1" kern="10" dirty="0">
              <a:ln w="9525">
                <a:solidFill>
                  <a:srgbClr val="660066"/>
                </a:solidFill>
                <a:round/>
                <a:headEnd/>
                <a:tailEnd/>
              </a:ln>
              <a:solidFill>
                <a:srgbClr val="66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ip_to4_gdcd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381000"/>
            <a:ext cx="8458200" cy="6248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1 (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WordArt 6"/>
          <p:cNvSpPr>
            <a:spLocks noChangeArrowheads="1" noChangeShapeType="1" noTextEdit="1"/>
          </p:cNvSpPr>
          <p:nvPr/>
        </p:nvSpPr>
        <p:spPr bwMode="auto">
          <a:xfrm>
            <a:off x="2819400" y="1600200"/>
            <a:ext cx="2514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660066"/>
                </a:solidFill>
                <a:round/>
                <a:headEnd/>
                <a:tailEnd/>
              </a:ln>
              <a:solidFill>
                <a:srgbClr val="66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2514600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GẶP GỠ </a:t>
            </a:r>
          </a:p>
          <a:p>
            <a:pPr algn="ctr"/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GƯƠNG MẶT THÂN QUEN</a:t>
            </a:r>
            <a:endParaRPr lang="en-U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6705600" y="0"/>
            <a:ext cx="2438400" cy="2057400"/>
          </a:xfrm>
          <a:prstGeom prst="star6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609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.VnTifani HeavyH" pitchFamily="34" charset="0"/>
              </a:rPr>
              <a:t>KĐ2</a:t>
            </a:r>
            <a:endParaRPr lang="en-US" sz="3200" dirty="0">
              <a:solidFill>
                <a:srgbClr val="FF0000"/>
              </a:solidFill>
              <a:latin typeface=".VnTifani HeavyH" pitchFamily="34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905000" y="1752600"/>
            <a:ext cx="1600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TỔ </a:t>
            </a:r>
            <a:r>
              <a:rPr lang="en-US" sz="3600" b="1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endParaRPr lang="en-US" sz="3600" b="1" kern="10" dirty="0">
              <a:ln w="9525">
                <a:solidFill>
                  <a:srgbClr val="660066"/>
                </a:solidFill>
                <a:round/>
                <a:headEnd/>
                <a:tailEnd/>
              </a:ln>
              <a:solidFill>
                <a:srgbClr val="66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448800" cy="6858000"/>
            <a:chOff x="912" y="483"/>
            <a:chExt cx="4272" cy="1389"/>
          </a:xfrm>
        </p:grpSpPr>
        <p:graphicFrame>
          <p:nvGraphicFramePr>
            <p:cNvPr id="78853" name="Object 5"/>
            <p:cNvGraphicFramePr>
              <a:graphicFrameLocks noChangeAspect="1"/>
            </p:cNvGraphicFramePr>
            <p:nvPr/>
          </p:nvGraphicFramePr>
          <p:xfrm>
            <a:off x="912" y="483"/>
            <a:ext cx="4272" cy="1389"/>
          </p:xfrm>
          <a:graphic>
            <a:graphicData uri="http://schemas.openxmlformats.org/presentationml/2006/ole">
              <p:oleObj spid="_x0000_s69634" name="Photo Editor Photo" r:id="rId3" imgW="7361905" imgH="5323810" progId="">
                <p:embed/>
              </p:oleObj>
            </a:graphicData>
          </a:graphic>
        </p:graphicFrame>
        <p:sp>
          <p:nvSpPr>
            <p:cNvPr id="78854" name="Rectangle 6"/>
            <p:cNvSpPr>
              <a:spLocks noChangeArrowheads="1"/>
            </p:cNvSpPr>
            <p:nvPr/>
          </p:nvSpPr>
          <p:spPr bwMode="auto">
            <a:xfrm>
              <a:off x="2900" y="1549"/>
              <a:ext cx="79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9966" tIns="39983" rIns="79966" bIns="39983" anchor="b">
              <a:spAutoFit/>
            </a:bodyPr>
            <a:lstStyle/>
            <a:p>
              <a:pPr algn="ctr" defTabSz="800100" eaLnBrk="0" hangingPunct="0"/>
              <a:endParaRPr lang="en-US">
                <a:latin typeface=".VnArial" pitchFamily="34" charset="0"/>
              </a:endParaRPr>
            </a:p>
          </p:txBody>
        </p:sp>
      </p:grp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762000" y="381000"/>
            <a:ext cx="61658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5" tIns="45689" rIns="91375" bIns="45689"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chemeClr val="bg2"/>
              </a:solidFill>
              <a:latin typeface=".VnTime" pitchFamily="34" charset="0"/>
            </a:endParaRPr>
          </a:p>
        </p:txBody>
      </p:sp>
      <p:pic>
        <p:nvPicPr>
          <p:cNvPr id="78858" name="Picture 10" descr="pink_flower_divider_md_cl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6248400"/>
            <a:ext cx="4800600" cy="609600"/>
          </a:xfrm>
          <a:prstGeom prst="rect">
            <a:avLst/>
          </a:prstGeom>
          <a:noFill/>
        </p:spPr>
      </p:pic>
      <p:pic>
        <p:nvPicPr>
          <p:cNvPr id="78859" name="Picture 11" descr="pink_flower_divider_md_cl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24600"/>
            <a:ext cx="4364038" cy="533400"/>
          </a:xfrm>
          <a:prstGeom prst="rect">
            <a:avLst/>
          </a:prstGeom>
          <a:noFill/>
        </p:spPr>
      </p:pic>
      <p:pic>
        <p:nvPicPr>
          <p:cNvPr id="78863" name="Picture 15" descr="BAR_EL~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68275"/>
          </a:xfrm>
          <a:prstGeom prst="rect">
            <a:avLst/>
          </a:prstGeom>
          <a:noFill/>
        </p:spPr>
      </p:pic>
      <p:pic>
        <p:nvPicPr>
          <p:cNvPr id="78864" name="Picture 16" descr="BAR_EL~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67513"/>
            <a:ext cx="9144000" cy="18097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04800" y="381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TRÍCH: LUẬT  GIAO THÔNG ĐƯỜNG BỘ NĂM 2008</a:t>
            </a:r>
          </a:p>
          <a:p>
            <a:pPr algn="ctr"/>
            <a:r>
              <a:rPr lang="en-US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b="1" i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2013)</a:t>
            </a:r>
            <a:endParaRPr lang="en-US" b="1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8458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30: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điều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khiển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ngồi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mô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tô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xe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gắn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máy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:</a:t>
            </a: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khiển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mô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tô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gắn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chở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trừ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chở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marL="457200" indent="-457200"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       a)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Chở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cấp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cứu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;</a:t>
            </a:r>
          </a:p>
          <a:p>
            <a:pPr marL="457200" indent="-457200"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       b)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Áp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vi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phạm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;</a:t>
            </a:r>
          </a:p>
          <a:p>
            <a:pPr marL="457200" indent="-457200"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       c)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14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khiển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ngồi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mô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tô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gắn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hiểm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quai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en-US" sz="2400" b="0" dirty="0">
                <a:solidFill>
                  <a:srgbClr val="0000FF"/>
                </a:solidFill>
                <a:latin typeface="Times New Roman" pitchFamily="18" charset="0"/>
              </a:rPr>
              <a:t>   	</a:t>
            </a:r>
          </a:p>
          <a:p>
            <a:pPr algn="just"/>
            <a:r>
              <a:rPr lang="en-US" sz="2400" b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912" y="483"/>
            <a:chExt cx="4272" cy="1389"/>
          </a:xfrm>
        </p:grpSpPr>
        <p:graphicFrame>
          <p:nvGraphicFramePr>
            <p:cNvPr id="78853" name="Object 5"/>
            <p:cNvGraphicFramePr>
              <a:graphicFrameLocks noChangeAspect="1"/>
            </p:cNvGraphicFramePr>
            <p:nvPr/>
          </p:nvGraphicFramePr>
          <p:xfrm>
            <a:off x="912" y="483"/>
            <a:ext cx="4272" cy="1389"/>
          </p:xfrm>
          <a:graphic>
            <a:graphicData uri="http://schemas.openxmlformats.org/presentationml/2006/ole">
              <p:oleObj spid="_x0000_s70658" name="Photo Editor Photo" r:id="rId3" imgW="7361905" imgH="5323810" progId="">
                <p:embed/>
              </p:oleObj>
            </a:graphicData>
          </a:graphic>
        </p:graphicFrame>
        <p:sp>
          <p:nvSpPr>
            <p:cNvPr id="78854" name="Rectangle 6"/>
            <p:cNvSpPr>
              <a:spLocks noChangeArrowheads="1"/>
            </p:cNvSpPr>
            <p:nvPr/>
          </p:nvSpPr>
          <p:spPr bwMode="auto">
            <a:xfrm>
              <a:off x="2900" y="1549"/>
              <a:ext cx="79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9966" tIns="39983" rIns="79966" bIns="39983" anchor="b">
              <a:spAutoFit/>
            </a:bodyPr>
            <a:lstStyle/>
            <a:p>
              <a:pPr algn="ctr" defTabSz="800100" eaLnBrk="0" hangingPunct="0"/>
              <a:endParaRPr lang="en-US">
                <a:latin typeface=".VnArial" pitchFamily="34" charset="0"/>
              </a:endParaRPr>
            </a:p>
          </p:txBody>
        </p:sp>
      </p:grp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762000" y="1981200"/>
            <a:ext cx="61658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5" tIns="45689" rIns="91375" bIns="45689"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chemeClr val="bg2"/>
              </a:solidFill>
              <a:latin typeface=".VnTime" pitchFamily="34" charset="0"/>
            </a:endParaRPr>
          </a:p>
        </p:txBody>
      </p:sp>
      <p:pic>
        <p:nvPicPr>
          <p:cNvPr id="78858" name="Picture 10" descr="pink_flower_divider_md_cl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6248400"/>
            <a:ext cx="4800600" cy="609600"/>
          </a:xfrm>
          <a:prstGeom prst="rect">
            <a:avLst/>
          </a:prstGeom>
          <a:noFill/>
        </p:spPr>
      </p:pic>
      <p:pic>
        <p:nvPicPr>
          <p:cNvPr id="78859" name="Picture 11" descr="pink_flower_divider_md_cl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24600"/>
            <a:ext cx="4364038" cy="533400"/>
          </a:xfrm>
          <a:prstGeom prst="rect">
            <a:avLst/>
          </a:prstGeom>
          <a:noFill/>
        </p:spPr>
      </p:pic>
      <p:pic>
        <p:nvPicPr>
          <p:cNvPr id="78864" name="Picture 16" descr="BAR_EL~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67513"/>
            <a:ext cx="9144000" cy="180975"/>
          </a:xfrm>
          <a:prstGeom prst="rect">
            <a:avLst/>
          </a:prstGeom>
          <a:noFill/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24388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31.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khiển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ngồi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xe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đạp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khiển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xe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thô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sơ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khác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khiển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chở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trừ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chở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thêm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7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chở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Cấm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khiển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xe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đạp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hành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vi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sau:ở</a:t>
            </a:r>
            <a:endParaRPr lang="en-US" sz="2400" b="1" i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Mang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vác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kềnh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;</a:t>
            </a:r>
            <a:b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Sử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ô;</a:t>
            </a:r>
            <a:b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Bám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đẩy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;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yên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giá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đèo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ngồi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lái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;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gây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mất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trật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, 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toàn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giao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khiển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ngồi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xe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đạp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máy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mũ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hiểm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quai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qui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endParaRPr lang="en-US" sz="2400" b="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912" y="483"/>
            <a:chExt cx="4272" cy="1389"/>
          </a:xfrm>
        </p:grpSpPr>
        <p:graphicFrame>
          <p:nvGraphicFramePr>
            <p:cNvPr id="78853" name="Object 5"/>
            <p:cNvGraphicFramePr>
              <a:graphicFrameLocks noChangeAspect="1"/>
            </p:cNvGraphicFramePr>
            <p:nvPr/>
          </p:nvGraphicFramePr>
          <p:xfrm>
            <a:off x="912" y="483"/>
            <a:ext cx="4272" cy="1389"/>
          </p:xfrm>
          <a:graphic>
            <a:graphicData uri="http://schemas.openxmlformats.org/presentationml/2006/ole">
              <p:oleObj spid="_x0000_s71682" name="Photo Editor Photo" r:id="rId3" imgW="7361905" imgH="5323810" progId="">
                <p:embed/>
              </p:oleObj>
            </a:graphicData>
          </a:graphic>
        </p:graphicFrame>
        <p:sp>
          <p:nvSpPr>
            <p:cNvPr id="78854" name="Rectangle 6"/>
            <p:cNvSpPr>
              <a:spLocks noChangeArrowheads="1"/>
            </p:cNvSpPr>
            <p:nvPr/>
          </p:nvSpPr>
          <p:spPr bwMode="auto">
            <a:xfrm>
              <a:off x="2900" y="1549"/>
              <a:ext cx="79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9966" tIns="39983" rIns="79966" bIns="39983" anchor="b">
              <a:spAutoFit/>
            </a:bodyPr>
            <a:lstStyle/>
            <a:p>
              <a:pPr algn="ctr" defTabSz="800100" eaLnBrk="0" hangingPunct="0"/>
              <a:endParaRPr lang="en-US">
                <a:latin typeface=".VnArial" pitchFamily="34" charset="0"/>
              </a:endParaRPr>
            </a:p>
          </p:txBody>
        </p:sp>
      </p:grp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762000" y="381000"/>
            <a:ext cx="61658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5" tIns="45689" rIns="91375" bIns="45689"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chemeClr val="bg2"/>
              </a:solidFill>
              <a:latin typeface=".VnTime" pitchFamily="34" charset="0"/>
            </a:endParaRPr>
          </a:p>
        </p:txBody>
      </p:sp>
      <p:pic>
        <p:nvPicPr>
          <p:cNvPr id="78858" name="Picture 10" descr="pink_flower_divider_md_cl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6248400"/>
            <a:ext cx="4800600" cy="609600"/>
          </a:xfrm>
          <a:prstGeom prst="rect">
            <a:avLst/>
          </a:prstGeom>
          <a:noFill/>
        </p:spPr>
      </p:pic>
      <p:pic>
        <p:nvPicPr>
          <p:cNvPr id="78859" name="Picture 11" descr="pink_flower_divider_md_cl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24600"/>
            <a:ext cx="4364038" cy="533400"/>
          </a:xfrm>
          <a:prstGeom prst="rect">
            <a:avLst/>
          </a:prstGeom>
          <a:noFill/>
        </p:spPr>
      </p:pic>
      <p:pic>
        <p:nvPicPr>
          <p:cNvPr id="78863" name="Picture 15" descr="BAR_EL~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68275"/>
          </a:xfrm>
          <a:prstGeom prst="rect">
            <a:avLst/>
          </a:prstGeom>
          <a:noFill/>
        </p:spPr>
      </p:pic>
      <p:pic>
        <p:nvPicPr>
          <p:cNvPr id="78864" name="Picture 16" descr="BAR_EL~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67513"/>
            <a:ext cx="9144000" cy="180975"/>
          </a:xfrm>
          <a:prstGeom prst="rect">
            <a:avLst/>
          </a:prstGeom>
          <a:noFill/>
        </p:spPr>
      </p:pic>
      <p:pic>
        <p:nvPicPr>
          <p:cNvPr id="78865" name="Picture 17" descr="BAR_EL~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348037" y="3348037"/>
            <a:ext cx="6858000" cy="161925"/>
          </a:xfrm>
          <a:prstGeom prst="rect">
            <a:avLst/>
          </a:prstGeom>
          <a:noFill/>
        </p:spPr>
      </p:pic>
      <p:pic>
        <p:nvPicPr>
          <p:cNvPr id="78866" name="Picture 18" descr="BAR_EL~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715001" y="3348037"/>
            <a:ext cx="6858000" cy="161925"/>
          </a:xfrm>
          <a:prstGeom prst="rect">
            <a:avLst/>
          </a:prstGeom>
          <a:noFill/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8288337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32.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bộ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hè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phố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;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hè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lề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mép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đèn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vạch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vượt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hầm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tuân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dẫn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tín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vạch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vượt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hầm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dành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xe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tới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 qua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đảm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toàn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chịu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trách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nhiệm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đảm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toàn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lowers_fr020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143000" y="762000"/>
            <a:ext cx="7010400" cy="4800600"/>
            <a:chOff x="5664" y="672"/>
            <a:chExt cx="2496" cy="2784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5664" y="672"/>
              <a:ext cx="2496" cy="2784"/>
              <a:chOff x="1488" y="672"/>
              <a:chExt cx="2496" cy="2784"/>
            </a:xfrm>
          </p:grpSpPr>
          <p:sp>
            <p:nvSpPr>
              <p:cNvPr id="33" name="AutoShape 28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488" y="672"/>
                <a:ext cx="2496" cy="2784"/>
              </a:xfrm>
              <a:prstGeom prst="actionButtonBlank">
                <a:avLst/>
              </a:prstGeom>
              <a:gradFill rotWithShape="1">
                <a:gsLst>
                  <a:gs pos="0">
                    <a:schemeClr val="accent1">
                      <a:alpha val="52000"/>
                    </a:schemeClr>
                  </a:gs>
                  <a:gs pos="100000">
                    <a:schemeClr val="bg1">
                      <a:alpha val="50999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4" name="Picture 29" descr="logo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92" y="792"/>
                <a:ext cx="2259" cy="2544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alpha val="52000"/>
                    </a:schemeClr>
                  </a:gs>
                  <a:gs pos="100000">
                    <a:schemeClr val="bg1">
                      <a:alpha val="50999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5790" y="804"/>
              <a:ext cx="2220" cy="2508"/>
            </a:xfrm>
            <a:prstGeom prst="rect">
              <a:avLst/>
            </a:prstGeom>
            <a:noFill/>
            <a:ln w="76200">
              <a:solidFill>
                <a:srgbClr val="6699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6868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9" descr="phcanh 1067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04800"/>
            <a:ext cx="1425575" cy="1223963"/>
          </a:xfrm>
          <a:prstGeom prst="rect">
            <a:avLst/>
          </a:prstGeom>
          <a:noFill/>
        </p:spPr>
      </p:pic>
      <p:pic>
        <p:nvPicPr>
          <p:cNvPr id="7" name="Picture 11" descr="pink_flower_divider_md_cl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6096000"/>
            <a:ext cx="4364038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lowers_fr020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04800" y="609600"/>
            <a:ext cx="838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/>
              </a:rPr>
              <a:t>TIẾT 15: THỰC HÀNH NGOẠI KHÓA CÁC VẤN ĐỀ ĐỊA PHƯƠNG</a:t>
            </a:r>
          </a:p>
          <a:p>
            <a:pPr algn="ctr"/>
            <a:endParaRPr lang="en-US" sz="4000" b="1" u="sng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/>
            </a:endParaRPr>
          </a:p>
          <a:p>
            <a:pPr algn="ctr"/>
            <a:r>
              <a:rPr lang="en-US" sz="4000" b="1" u="sng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/>
              </a:rPr>
              <a:t>CHỦ ĐỀ</a:t>
            </a:r>
            <a:r>
              <a:rPr lang="en-US" sz="4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/>
              </a:rPr>
              <a:t>: </a:t>
            </a:r>
          </a:p>
          <a:p>
            <a:pPr algn="ctr"/>
            <a:r>
              <a:rPr lang="en-US" sz="4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/>
              </a:rPr>
              <a:t>HỌC SINH VỚI VĂN HÓA GIAO THÔNG</a:t>
            </a:r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/>
            </a:endParaRP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638800" y="4876800"/>
            <a:ext cx="1066800" cy="1676400"/>
            <a:chOff x="288" y="624"/>
            <a:chExt cx="720" cy="1200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35" y="866"/>
              <a:ext cx="196" cy="1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88" y="624"/>
              <a:ext cx="720" cy="1200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410" y="684"/>
              <a:ext cx="454" cy="116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98" y="795"/>
              <a:ext cx="281" cy="7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539" y="1096"/>
              <a:ext cx="196" cy="17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539" y="1324"/>
              <a:ext cx="196" cy="174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547" y="866"/>
              <a:ext cx="196" cy="1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14"/>
            <p:cNvGrpSpPr>
              <a:grpSpLocks/>
            </p:cNvGrpSpPr>
            <p:nvPr/>
          </p:nvGrpSpPr>
          <p:grpSpPr bwMode="auto">
            <a:xfrm>
              <a:off x="484" y="1548"/>
              <a:ext cx="304" cy="203"/>
              <a:chOff x="484" y="1400"/>
              <a:chExt cx="304" cy="203"/>
            </a:xfrm>
          </p:grpSpPr>
          <p:sp>
            <p:nvSpPr>
              <p:cNvPr id="26" name="AutoShape 15"/>
              <p:cNvSpPr>
                <a:spLocks noChangeArrowheads="1"/>
              </p:cNvSpPr>
              <p:nvPr/>
            </p:nvSpPr>
            <p:spPr bwMode="auto">
              <a:xfrm rot="10800000">
                <a:off x="484" y="1400"/>
                <a:ext cx="304" cy="63"/>
              </a:xfrm>
              <a:prstGeom prst="flowChartExtra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16"/>
              <p:cNvGrpSpPr>
                <a:grpSpLocks/>
              </p:cNvGrpSpPr>
              <p:nvPr/>
            </p:nvGrpSpPr>
            <p:grpSpPr bwMode="auto">
              <a:xfrm>
                <a:off x="600" y="1448"/>
                <a:ext cx="65" cy="155"/>
                <a:chOff x="-1386" y="1522"/>
                <a:chExt cx="65" cy="155"/>
              </a:xfrm>
            </p:grpSpPr>
            <p:sp>
              <p:nvSpPr>
                <p:cNvPr id="28" name="Rectangle 17"/>
                <p:cNvSpPr>
                  <a:spLocks noChangeArrowheads="1"/>
                </p:cNvSpPr>
                <p:nvPr/>
              </p:nvSpPr>
              <p:spPr bwMode="auto">
                <a:xfrm>
                  <a:off x="-1386" y="1522"/>
                  <a:ext cx="65" cy="155"/>
                </a:xfrm>
                <a:prstGeom prst="rect">
                  <a:avLst/>
                </a:prstGeom>
                <a:solidFill>
                  <a:srgbClr val="FF5050"/>
                </a:solidFill>
                <a:ln w="9525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/>
              </p:nvSpPr>
              <p:spPr bwMode="auto">
                <a:xfrm>
                  <a:off x="-1386" y="1596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5255444">
              <a:off x="752" y="1289"/>
              <a:ext cx="94" cy="99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6633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 rot="10800000">
              <a:off x="432" y="1052"/>
              <a:ext cx="96" cy="9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6633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 rot="10800000">
              <a:off x="432" y="1300"/>
              <a:ext cx="96" cy="9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6633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 rot="10800000">
              <a:off x="432" y="836"/>
              <a:ext cx="96" cy="9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6633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 rot="5255444">
              <a:off x="755" y="825"/>
              <a:ext cx="94" cy="99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6633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 rot="5255444">
              <a:off x="755" y="1041"/>
              <a:ext cx="94" cy="99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6633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2667000" y="4876800"/>
            <a:ext cx="1219200" cy="1804988"/>
            <a:chOff x="5664" y="672"/>
            <a:chExt cx="2496" cy="2784"/>
          </a:xfrm>
        </p:grpSpPr>
        <p:grpSp>
          <p:nvGrpSpPr>
            <p:cNvPr id="31" name="Group 27"/>
            <p:cNvGrpSpPr>
              <a:grpSpLocks/>
            </p:cNvGrpSpPr>
            <p:nvPr/>
          </p:nvGrpSpPr>
          <p:grpSpPr bwMode="auto">
            <a:xfrm>
              <a:off x="5664" y="672"/>
              <a:ext cx="2496" cy="2784"/>
              <a:chOff x="1488" y="672"/>
              <a:chExt cx="2496" cy="2784"/>
            </a:xfrm>
          </p:grpSpPr>
          <p:sp>
            <p:nvSpPr>
              <p:cNvPr id="33" name="AutoShape 28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488" y="672"/>
                <a:ext cx="2496" cy="2784"/>
              </a:xfrm>
              <a:prstGeom prst="actionButtonBlank">
                <a:avLst/>
              </a:prstGeom>
              <a:gradFill rotWithShape="1">
                <a:gsLst>
                  <a:gs pos="0">
                    <a:schemeClr val="accent1">
                      <a:alpha val="52000"/>
                    </a:schemeClr>
                  </a:gs>
                  <a:gs pos="100000">
                    <a:schemeClr val="bg1">
                      <a:alpha val="50999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4" name="Picture 29" descr="logo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92" y="792"/>
                <a:ext cx="2259" cy="2544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alpha val="52000"/>
                    </a:schemeClr>
                  </a:gs>
                  <a:gs pos="100000">
                    <a:schemeClr val="bg1">
                      <a:alpha val="50999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5790" y="804"/>
              <a:ext cx="2220" cy="2508"/>
            </a:xfrm>
            <a:prstGeom prst="rect">
              <a:avLst/>
            </a:prstGeom>
            <a:noFill/>
            <a:ln w="76200">
              <a:solidFill>
                <a:srgbClr val="6699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ản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457200"/>
            <a:ext cx="769620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lip_ket_ATG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304800"/>
            <a:ext cx="85344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4" descr="friends_carto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979987"/>
            <a:ext cx="64008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Content Placeholder 3" descr="1208212844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-609600" y="0"/>
            <a:ext cx="10287000" cy="7010400"/>
          </a:xfrm>
        </p:spPr>
      </p:pic>
      <p:sp>
        <p:nvSpPr>
          <p:cNvPr id="145416" name="WordArt 8"/>
          <p:cNvSpPr>
            <a:spLocks noChangeArrowheads="1" noChangeShapeType="1" noTextEdit="1"/>
          </p:cNvSpPr>
          <p:nvPr/>
        </p:nvSpPr>
        <p:spPr bwMode="auto">
          <a:xfrm>
            <a:off x="2057400" y="5943600"/>
            <a:ext cx="4581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1">
                  <a:alpha val="92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524000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16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ÔN TẬP HỌC KÌ I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  <a:p>
            <a:pPr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+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+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+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685800"/>
            <a:ext cx="4049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kern="10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Arial"/>
              </a:rPr>
              <a:t>Hướng dẫn </a:t>
            </a:r>
            <a:r>
              <a:rPr lang="en-US" sz="3600" b="1" kern="10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Arial"/>
              </a:rPr>
              <a:t>học</a:t>
            </a:r>
            <a:r>
              <a:rPr lang="en-US" sz="3600" b="1" kern="10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3600" b="1" kern="10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Arial"/>
              </a:rPr>
              <a:t>bài</a:t>
            </a:r>
            <a:r>
              <a:rPr lang="en-US" sz="3600" b="1" kern="10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Arial"/>
              </a:rPr>
              <a:t>: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900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3"/>
          <p:cNvPicPr>
            <a:picLocks noChangeAspect="1"/>
          </p:cNvPicPr>
          <p:nvPr/>
        </p:nvPicPr>
        <p:blipFill>
          <a:blip r:embed="rId2"/>
          <a:srcRect l="-269" t="-13976" r="269" b="13976"/>
          <a:stretch>
            <a:fillRect/>
          </a:stretch>
        </p:blipFill>
        <p:spPr bwMode="auto">
          <a:xfrm>
            <a:off x="0" y="-3352800"/>
            <a:ext cx="9220200" cy="1105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WordArt 5"/>
          <p:cNvSpPr>
            <a:spLocks noChangeArrowheads="1" noChangeShapeType="1" noTextEdit="1"/>
          </p:cNvSpPr>
          <p:nvPr/>
        </p:nvSpPr>
        <p:spPr bwMode="auto">
          <a:xfrm>
            <a:off x="2514600" y="2438400"/>
            <a:ext cx="5334000" cy="217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Trân trọng cảm ơn </a:t>
            </a:r>
          </a:p>
          <a:p>
            <a:pPr algn="ctr"/>
            <a:r>
              <a:rPr lang="vi-VN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</a:t>
            </a:r>
            <a:r>
              <a:rPr lang="vi-VN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thầy</a:t>
            </a:r>
            <a:r>
              <a:rPr lang="en-US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i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giáo</a:t>
            </a:r>
            <a:r>
              <a:rPr lang="vi-VN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, </a:t>
            </a:r>
            <a:r>
              <a:rPr lang="vi-VN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cô giáo </a:t>
            </a:r>
          </a:p>
          <a:p>
            <a:pPr algn="ctr"/>
            <a:r>
              <a:rPr lang="vi-VN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và các em học sinh!</a:t>
            </a:r>
            <a:endParaRPr lang="en-US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762000" y="381000"/>
            <a:ext cx="61658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5" tIns="45689" rIns="91375" bIns="45689"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chemeClr val="bg2"/>
              </a:solidFill>
              <a:latin typeface=".VnTime" pitchFamily="34" charset="0"/>
            </a:endParaRPr>
          </a:p>
        </p:txBody>
      </p:sp>
      <p:pic>
        <p:nvPicPr>
          <p:cNvPr id="78858" name="Picture 10" descr="pink_flower_divider_md_cl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6248400"/>
            <a:ext cx="4800600" cy="609600"/>
          </a:xfrm>
          <a:prstGeom prst="rect">
            <a:avLst/>
          </a:prstGeom>
          <a:noFill/>
        </p:spPr>
      </p:pic>
      <p:pic>
        <p:nvPicPr>
          <p:cNvPr id="78859" name="Picture 11" descr="pink_flower_divider_md_cl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4364038" cy="533400"/>
          </a:xfrm>
          <a:prstGeom prst="rect">
            <a:avLst/>
          </a:prstGeom>
          <a:noFill/>
        </p:spPr>
      </p:pic>
      <p:pic>
        <p:nvPicPr>
          <p:cNvPr id="78863" name="Picture 15" descr="BAR_EL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8275"/>
          </a:xfrm>
          <a:prstGeom prst="rect">
            <a:avLst/>
          </a:prstGeom>
          <a:noFill/>
        </p:spPr>
      </p:pic>
      <p:pic>
        <p:nvPicPr>
          <p:cNvPr id="78864" name="Picture 16" descr="BAR_EL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67513"/>
            <a:ext cx="9144000" cy="180975"/>
          </a:xfrm>
          <a:prstGeom prst="rect">
            <a:avLst/>
          </a:prstGeom>
          <a:noFill/>
        </p:spPr>
      </p:pic>
      <p:pic>
        <p:nvPicPr>
          <p:cNvPr id="78865" name="Picture 17" descr="BAR_EL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348037" y="3348037"/>
            <a:ext cx="6858000" cy="161925"/>
          </a:xfrm>
          <a:prstGeom prst="rect">
            <a:avLst/>
          </a:prstGeom>
          <a:noFill/>
        </p:spPr>
      </p:pic>
      <p:pic>
        <p:nvPicPr>
          <p:cNvPr id="78866" name="Picture 18" descr="BAR_EL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715001" y="3348037"/>
            <a:ext cx="6858000" cy="161925"/>
          </a:xfrm>
          <a:prstGeom prst="rect">
            <a:avLst/>
          </a:prstGeom>
          <a:noFill/>
        </p:spPr>
      </p:pic>
      <p:pic>
        <p:nvPicPr>
          <p:cNvPr id="78867" name="Picture 19" descr="phcanh 1067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1425575" cy="1223963"/>
          </a:xfrm>
          <a:prstGeom prst="rect">
            <a:avLst/>
          </a:prstGeom>
          <a:noFill/>
        </p:spPr>
      </p:pic>
      <p:pic>
        <p:nvPicPr>
          <p:cNvPr id="78870" name="Picture 22" descr="phcanh 104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5334000"/>
            <a:ext cx="990600" cy="1524000"/>
          </a:xfrm>
          <a:prstGeom prst="rect">
            <a:avLst/>
          </a:prstGeom>
          <a:noFill/>
        </p:spPr>
      </p:pic>
      <p:pic>
        <p:nvPicPr>
          <p:cNvPr id="78871" name="Picture 23" descr="phcanh 105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667000"/>
            <a:ext cx="754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72" name="Picture 24" descr="phcanh 1067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8425" y="152400"/>
            <a:ext cx="1425575" cy="1223963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143000" y="838200"/>
            <a:ext cx="63984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</a:t>
            </a:r>
            <a:r>
              <a:rPr lang="en-US" sz="5400" b="1" cap="none" spc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</a:p>
          <a:p>
            <a:pPr algn="ctr"/>
            <a:r>
              <a:rPr lang="en-US" sz="54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THỬ TÀI CỦA BẠN</a:t>
            </a:r>
            <a:endParaRPr lang="en-US" sz="5400" b="1" cap="none" spc="0" dirty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2819400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33CC"/>
                </a:solidFill>
                <a:latin typeface="Book Antiqua" pitchFamily="18" charset="0"/>
              </a:rPr>
              <a:t>Luật</a:t>
            </a:r>
            <a:r>
              <a:rPr lang="en-US" sz="4400" b="1" dirty="0" smtClean="0">
                <a:solidFill>
                  <a:srgbClr val="0033CC"/>
                </a:solidFill>
                <a:latin typeface="Book Antiqua" pitchFamily="18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Book Antiqua" pitchFamily="18" charset="0"/>
              </a:rPr>
              <a:t>chơi</a:t>
            </a:r>
            <a:r>
              <a:rPr lang="en-US" sz="4400" b="1" dirty="0" smtClean="0">
                <a:solidFill>
                  <a:srgbClr val="0033CC"/>
                </a:solidFill>
                <a:latin typeface="Book Antiqua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Quan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sát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biển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báo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giao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thông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và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trả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lời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câu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hỏi</a:t>
            </a:r>
            <a:r>
              <a:rPr lang="en-US" sz="2800" b="1" dirty="0" smtClean="0">
                <a:solidFill>
                  <a:srgbClr val="D60093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Trả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lời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đúng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nhận</a:t>
            </a:r>
            <a:r>
              <a:rPr lang="en-US" sz="2800" b="1" dirty="0" smtClean="0">
                <a:solidFill>
                  <a:srgbClr val="D60093"/>
                </a:solidFill>
              </a:rPr>
              <a:t>  </a:t>
            </a:r>
            <a:r>
              <a:rPr lang="en-US" sz="2800" b="1" dirty="0" err="1" smtClean="0">
                <a:solidFill>
                  <a:srgbClr val="D60093"/>
                </a:solidFill>
              </a:rPr>
              <a:t>được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một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phần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quà</a:t>
            </a:r>
            <a:r>
              <a:rPr lang="en-US" sz="2800" b="1" dirty="0" smtClean="0">
                <a:solidFill>
                  <a:srgbClr val="D60093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D60093"/>
                </a:solidFill>
              </a:rPr>
              <a:t>- </a:t>
            </a:r>
            <a:r>
              <a:rPr lang="en-US" sz="2800" b="1" dirty="0" err="1" smtClean="0">
                <a:solidFill>
                  <a:srgbClr val="D60093"/>
                </a:solidFill>
              </a:rPr>
              <a:t>Nếu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sai</a:t>
            </a:r>
            <a:r>
              <a:rPr lang="en-US" sz="2800" b="1" dirty="0" smtClean="0">
                <a:solidFill>
                  <a:srgbClr val="D60093"/>
                </a:solidFill>
              </a:rPr>
              <a:t>, </a:t>
            </a:r>
            <a:r>
              <a:rPr lang="en-US" sz="2800" b="1" dirty="0" err="1" smtClean="0">
                <a:solidFill>
                  <a:srgbClr val="D60093"/>
                </a:solidFill>
              </a:rPr>
              <a:t>nhường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quyền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trả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lời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cho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bạn</a:t>
            </a: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</a:rPr>
              <a:t>khác</a:t>
            </a:r>
            <a:r>
              <a:rPr lang="en-US" sz="2800" b="1" dirty="0" smtClean="0">
                <a:solidFill>
                  <a:srgbClr val="D60093"/>
                </a:solidFill>
              </a:rPr>
              <a:t>. </a:t>
            </a:r>
            <a:endParaRPr lang="en-US" sz="2800" b="1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971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30480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6019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198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52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 THỐNG TÍN HIỆU GIAO THÔNG ĐƯỜNG BỘ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ấ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4038600" cy="2390775"/>
          </a:xfrm>
          <a:prstGeom prst="rect">
            <a:avLst/>
          </a:prstGeom>
        </p:spPr>
      </p:pic>
      <p:pic>
        <p:nvPicPr>
          <p:cNvPr id="10" name="Picture 9" descr="nguy hiể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76400"/>
            <a:ext cx="4114800" cy="1295400"/>
          </a:xfrm>
          <a:prstGeom prst="rect">
            <a:avLst/>
          </a:prstGeom>
        </p:spPr>
      </p:pic>
      <p:pic>
        <p:nvPicPr>
          <p:cNvPr id="11" name="Picture 10" descr="hiệu lện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7600"/>
            <a:ext cx="4234790" cy="2124075"/>
          </a:xfrm>
          <a:prstGeom prst="rect">
            <a:avLst/>
          </a:prstGeom>
        </p:spPr>
      </p:pic>
      <p:pic>
        <p:nvPicPr>
          <p:cNvPr id="12" name="Picture 11" descr="c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4114800"/>
            <a:ext cx="1219200" cy="1123950"/>
          </a:xfrm>
          <a:prstGeom prst="rect">
            <a:avLst/>
          </a:prstGeom>
        </p:spPr>
      </p:pic>
      <p:pic>
        <p:nvPicPr>
          <p:cNvPr id="13" name="Picture 12" descr="cd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4038600"/>
            <a:ext cx="1143000" cy="1552575"/>
          </a:xfrm>
          <a:prstGeom prst="rect">
            <a:avLst/>
          </a:prstGeom>
        </p:spPr>
      </p:pic>
      <p:pic>
        <p:nvPicPr>
          <p:cNvPr id="14" name="Picture 13" descr="cd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1" y="4114800"/>
            <a:ext cx="1143000" cy="1247775"/>
          </a:xfrm>
          <a:prstGeom prst="rect">
            <a:avLst/>
          </a:prstGeom>
        </p:spPr>
      </p:pic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3048000" y="990600"/>
            <a:ext cx="1066800" cy="1676400"/>
            <a:chOff x="288" y="624"/>
            <a:chExt cx="720" cy="1200"/>
          </a:xfrm>
        </p:grpSpPr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535" y="866"/>
              <a:ext cx="196" cy="1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88" y="624"/>
              <a:ext cx="720" cy="1200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410" y="684"/>
              <a:ext cx="454" cy="116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498" y="795"/>
              <a:ext cx="281" cy="7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539" y="1096"/>
              <a:ext cx="196" cy="17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539" y="1324"/>
              <a:ext cx="196" cy="174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547" y="866"/>
              <a:ext cx="196" cy="1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484" y="1548"/>
              <a:ext cx="304" cy="203"/>
              <a:chOff x="484" y="1400"/>
              <a:chExt cx="304" cy="203"/>
            </a:xfrm>
          </p:grpSpPr>
          <p:sp>
            <p:nvSpPr>
              <p:cNvPr id="30" name="AutoShape 15"/>
              <p:cNvSpPr>
                <a:spLocks noChangeArrowheads="1"/>
              </p:cNvSpPr>
              <p:nvPr/>
            </p:nvSpPr>
            <p:spPr bwMode="auto">
              <a:xfrm rot="10800000">
                <a:off x="484" y="1400"/>
                <a:ext cx="304" cy="63"/>
              </a:xfrm>
              <a:prstGeom prst="flowChartExtra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16"/>
              <p:cNvGrpSpPr>
                <a:grpSpLocks/>
              </p:cNvGrpSpPr>
              <p:nvPr/>
            </p:nvGrpSpPr>
            <p:grpSpPr bwMode="auto">
              <a:xfrm>
                <a:off x="600" y="1448"/>
                <a:ext cx="65" cy="155"/>
                <a:chOff x="-1386" y="1522"/>
                <a:chExt cx="65" cy="155"/>
              </a:xfrm>
            </p:grpSpPr>
            <p:sp>
              <p:nvSpPr>
                <p:cNvPr id="32" name="Rectangle 17"/>
                <p:cNvSpPr>
                  <a:spLocks noChangeArrowheads="1"/>
                </p:cNvSpPr>
                <p:nvPr/>
              </p:nvSpPr>
              <p:spPr bwMode="auto">
                <a:xfrm>
                  <a:off x="-1386" y="1522"/>
                  <a:ext cx="65" cy="155"/>
                </a:xfrm>
                <a:prstGeom prst="rect">
                  <a:avLst/>
                </a:prstGeom>
                <a:solidFill>
                  <a:srgbClr val="FF5050"/>
                </a:solidFill>
                <a:ln w="9525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Rectangle 18"/>
                <p:cNvSpPr>
                  <a:spLocks noChangeArrowheads="1"/>
                </p:cNvSpPr>
                <p:nvPr/>
              </p:nvSpPr>
              <p:spPr bwMode="auto">
                <a:xfrm>
                  <a:off x="-1386" y="1596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 rot="5255444">
              <a:off x="752" y="1289"/>
              <a:ext cx="94" cy="99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6633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20"/>
            <p:cNvSpPr>
              <a:spLocks noChangeArrowheads="1"/>
            </p:cNvSpPr>
            <p:nvPr/>
          </p:nvSpPr>
          <p:spPr bwMode="auto">
            <a:xfrm rot="10800000">
              <a:off x="432" y="1052"/>
              <a:ext cx="96" cy="9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6633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 rot="10800000">
              <a:off x="432" y="1300"/>
              <a:ext cx="96" cy="9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6633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22"/>
            <p:cNvSpPr>
              <a:spLocks noChangeArrowheads="1"/>
            </p:cNvSpPr>
            <p:nvPr/>
          </p:nvSpPr>
          <p:spPr bwMode="auto">
            <a:xfrm rot="10800000">
              <a:off x="432" y="836"/>
              <a:ext cx="96" cy="9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6633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23"/>
            <p:cNvSpPr>
              <a:spLocks noChangeArrowheads="1"/>
            </p:cNvSpPr>
            <p:nvPr/>
          </p:nvSpPr>
          <p:spPr bwMode="auto">
            <a:xfrm rot="5255444">
              <a:off x="755" y="825"/>
              <a:ext cx="94" cy="99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6633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4"/>
            <p:cNvSpPr>
              <a:spLocks noChangeArrowheads="1"/>
            </p:cNvSpPr>
            <p:nvPr/>
          </p:nvSpPr>
          <p:spPr bwMode="auto">
            <a:xfrm rot="5255444">
              <a:off x="755" y="1041"/>
              <a:ext cx="94" cy="99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6633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914400"/>
          <a:ext cx="85344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33CC"/>
                          </a:solidFill>
                        </a:rPr>
                        <a:t>Năm</a:t>
                      </a:r>
                      <a:endParaRPr lang="en-US" sz="2400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33CC"/>
                          </a:solidFill>
                        </a:rPr>
                        <a:t>Số</a:t>
                      </a:r>
                      <a:r>
                        <a:rPr lang="en-US" sz="2400" baseline="0" dirty="0" smtClean="0">
                          <a:solidFill>
                            <a:srgbClr val="0033CC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33CC"/>
                          </a:solidFill>
                        </a:rPr>
                        <a:t>vụ</a:t>
                      </a:r>
                      <a:r>
                        <a:rPr lang="en-US" sz="2400" baseline="0" dirty="0" smtClean="0">
                          <a:solidFill>
                            <a:srgbClr val="0033CC"/>
                          </a:solidFill>
                        </a:rPr>
                        <a:t> TNGT</a:t>
                      </a:r>
                      <a:endParaRPr lang="en-US" sz="2400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33CC"/>
                          </a:solidFill>
                        </a:rPr>
                        <a:t>Số</a:t>
                      </a:r>
                      <a:r>
                        <a:rPr lang="en-US" sz="2400" baseline="0" dirty="0" smtClean="0">
                          <a:solidFill>
                            <a:srgbClr val="0033CC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33CC"/>
                          </a:solidFill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rgbClr val="0033CC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33CC"/>
                          </a:solidFill>
                        </a:rPr>
                        <a:t>chết</a:t>
                      </a:r>
                      <a:endParaRPr lang="en-US" sz="2400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33CC"/>
                          </a:solidFill>
                        </a:rPr>
                        <a:t>Số</a:t>
                      </a:r>
                      <a:r>
                        <a:rPr lang="en-US" sz="2400" baseline="0" dirty="0" smtClean="0">
                          <a:solidFill>
                            <a:srgbClr val="0033CC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33CC"/>
                          </a:solidFill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rgbClr val="0033CC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0033CC"/>
                          </a:solidFill>
                        </a:rPr>
                        <a:t>bị</a:t>
                      </a:r>
                      <a:r>
                        <a:rPr lang="en-US" sz="2400" baseline="0" dirty="0" smtClean="0">
                          <a:solidFill>
                            <a:srgbClr val="0033CC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33CC"/>
                          </a:solidFill>
                        </a:rPr>
                        <a:t>thương</a:t>
                      </a:r>
                      <a:endParaRPr lang="en-US" sz="2400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CC"/>
                          </a:solidFill>
                        </a:rPr>
                        <a:t>2013</a:t>
                      </a:r>
                      <a:endParaRPr lang="en-US" sz="28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29.385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vụ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9.369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người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25.003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người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CC"/>
                          </a:solidFill>
                        </a:rPr>
                        <a:t>2014</a:t>
                      </a:r>
                      <a:endParaRPr lang="en-US" sz="28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25.322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vụ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8.996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</a:rPr>
                        <a:t>người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24.417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người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rgbClr val="0000CC"/>
                          </a:solidFill>
                        </a:rPr>
                        <a:t> 2015</a:t>
                      </a:r>
                      <a:endParaRPr lang="en-US" sz="28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22.827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vụ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8.700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người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21.000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</a:rPr>
                        <a:t>người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CC"/>
                          </a:solidFill>
                        </a:rPr>
                        <a:t>2016</a:t>
                      </a:r>
                      <a:endParaRPr lang="en-US" sz="28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21.589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vụ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8.685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người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19.280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người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CC"/>
                          </a:solidFill>
                        </a:rPr>
                        <a:t>8 THÁNG</a:t>
                      </a:r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rgbClr val="0000CC"/>
                          </a:solidFill>
                        </a:rPr>
                        <a:t>Năm</a:t>
                      </a:r>
                      <a:r>
                        <a:rPr lang="en-US" sz="2800" baseline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800" smtClean="0">
                          <a:solidFill>
                            <a:srgbClr val="0000CC"/>
                          </a:solidFill>
                        </a:rPr>
                        <a:t>2017</a:t>
                      </a:r>
                      <a:endParaRPr lang="en-US" sz="28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12.775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vụ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5.422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người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10.534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người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Frame_11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67200" y="1600200"/>
            <a:ext cx="36576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ỐNG KÍNH PHÓNG VIÊN</a:t>
            </a:r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1600200" y="2895600"/>
          <a:ext cx="2457450" cy="1819275"/>
        </p:xfrm>
        <a:graphic>
          <a:graphicData uri="http://schemas.openxmlformats.org/presentationml/2006/ole">
            <p:oleObj spid="_x0000_s41986" name="PBrush" r:id="rId4" imgW="2457143" imgH="1819529" progId="PBrush">
              <p:embed/>
            </p:oleObj>
          </a:graphicData>
        </a:graphic>
      </p:graphicFrame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676400" y="1524000"/>
            <a:ext cx="2133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TỔ </a:t>
            </a:r>
            <a:r>
              <a:rPr lang="en-US" sz="3600" b="1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endParaRPr lang="en-US" sz="3600" b="1" kern="10" dirty="0">
              <a:ln w="9525">
                <a:solidFill>
                  <a:srgbClr val="660066"/>
                </a:solidFill>
                <a:round/>
                <a:headEnd/>
                <a:tailEnd/>
              </a:ln>
              <a:solidFill>
                <a:srgbClr val="66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ip_to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381000"/>
            <a:ext cx="86868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47687180"/>
              </p:ext>
            </p:extLst>
          </p:nvPr>
        </p:nvGraphicFramePr>
        <p:xfrm>
          <a:off x="152400" y="1066801"/>
          <a:ext cx="8839200" cy="579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</a:rPr>
              <a:t>THỐNG KÊ SỐ VỤ TAI NẠN GIAO THÔNG TRÊN TOÀN QUỐC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uatduyti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3400" cy="3124200"/>
          </a:xfrm>
          <a:prstGeom prst="rect">
            <a:avLst/>
          </a:prstGeom>
        </p:spPr>
      </p:pic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733800"/>
            <a:ext cx="4267200" cy="2514600"/>
          </a:xfrm>
          <a:prstGeom prst="rect">
            <a:avLst/>
          </a:prstGeom>
        </p:spPr>
      </p:pic>
      <p:pic>
        <p:nvPicPr>
          <p:cNvPr id="5" name="Picture 4" descr="canh-tuong-kinh-hoang-o-ha-noi-sang-n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4572000" cy="3124200"/>
          </a:xfrm>
          <a:prstGeom prst="rect">
            <a:avLst/>
          </a:prstGeom>
        </p:spPr>
      </p:pic>
      <p:pic>
        <p:nvPicPr>
          <p:cNvPr id="6" name="Picture 5" descr="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733800"/>
            <a:ext cx="441960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32004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CC"/>
                </a:solidFill>
              </a:rPr>
              <a:t>Nút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giao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thông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ngã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tư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Khuất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Duy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Tiến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62484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CC"/>
                </a:solidFill>
              </a:rPr>
              <a:t>Nút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giao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thông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cầu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Khương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Đình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giờ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cao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điểm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47687180"/>
              </p:ext>
            </p:extLst>
          </p:nvPr>
        </p:nvGraphicFramePr>
        <p:xfrm>
          <a:off x="152400" y="1066801"/>
          <a:ext cx="8839200" cy="579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</a:rPr>
              <a:t>THỐNG KÊ SỐ VỤ TAI NẠN GIAO THÔNG TRÊN TOÀN QUỐC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581400"/>
            <a:ext cx="2895600" cy="2971800"/>
          </a:xfrm>
          <a:prstGeom prst="rect">
            <a:avLst/>
          </a:prstGeom>
        </p:spPr>
      </p:pic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24200" cy="2895600"/>
          </a:xfrm>
          <a:prstGeom prst="rect">
            <a:avLst/>
          </a:prstGeom>
        </p:spPr>
      </p:pic>
      <p:pic>
        <p:nvPicPr>
          <p:cNvPr id="4" name="Picture 3" descr="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3200400" cy="2971800"/>
          </a:xfrm>
          <a:prstGeom prst="rect">
            <a:avLst/>
          </a:prstGeom>
        </p:spPr>
      </p:pic>
      <p:pic>
        <p:nvPicPr>
          <p:cNvPr id="5" name="Picture 4" descr="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0"/>
            <a:ext cx="2895600" cy="2895600"/>
          </a:xfrm>
          <a:prstGeom prst="rect">
            <a:avLst/>
          </a:prstGeom>
        </p:spPr>
      </p:pic>
      <p:pic>
        <p:nvPicPr>
          <p:cNvPr id="6" name="Picture 5" descr="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0"/>
            <a:ext cx="3124200" cy="2895600"/>
          </a:xfrm>
          <a:prstGeom prst="rect">
            <a:avLst/>
          </a:prstGeom>
        </p:spPr>
      </p:pic>
      <p:pic>
        <p:nvPicPr>
          <p:cNvPr id="7" name="Picture 6" descr="2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3581400"/>
            <a:ext cx="3050005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3048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539&quot;&gt;&lt;/object&gt;&lt;object type=&quot;2&quot; unique_id=&quot;10540&quot;&gt;&lt;object type=&quot;3&quot; unique_id=&quot;10541&quot;&gt;&lt;property id=&quot;20148&quot; value=&quot;5&quot;/&gt;&lt;property id=&quot;20300&quot; value=&quot;Slide 1&quot;/&gt;&lt;property id=&quot;20307&quot; value=&quot;257&quot;/&gt;&lt;/object&gt;&lt;object type=&quot;3&quot; unique_id=&quot;10569&quot;&gt;&lt;property id=&quot;20148&quot; value=&quot;5&quot;/&gt;&lt;property id=&quot;20300&quot; value=&quot;Slide 2&quot;/&gt;&lt;property id=&quot;20307&quot; value=&quot;258&quot;/&gt;&lt;/object&gt;&lt;object type=&quot;3&quot; unique_id=&quot;10654&quot;&gt;&lt;property id=&quot;20148&quot; value=&quot;5&quot;/&gt;&lt;property id=&quot;20300&quot; value=&quot;Slide 4&quot;/&gt;&lt;property id=&quot;20307&quot; value=&quot;259&quot;/&gt;&lt;/object&gt;&lt;object type=&quot;3&quot; unique_id=&quot;10655&quot;&gt;&lt;property id=&quot;20148&quot; value=&quot;5&quot;/&gt;&lt;property id=&quot;20300&quot; value=&quot;Slide 5&quot;/&gt;&lt;property id=&quot;20307&quot; value=&quot;260&quot;/&gt;&lt;/object&gt;&lt;object type=&quot;3&quot; unique_id=&quot;10658&quot;&gt;&lt;property id=&quot;20148&quot; value=&quot;5&quot;/&gt;&lt;property id=&quot;20300&quot; value=&quot;Slide 8&quot;/&gt;&lt;property id=&quot;20307&quot; value=&quot;267&quot;/&gt;&lt;/object&gt;&lt;object type=&quot;3&quot; unique_id=&quot;10660&quot;&gt;&lt;property id=&quot;20148&quot; value=&quot;5&quot;/&gt;&lt;property id=&quot;20300&quot; value=&quot;Slide 9&quot;/&gt;&lt;property id=&quot;20307&quot; value=&quot;263&quot;/&gt;&lt;/object&gt;&lt;object type=&quot;3&quot; unique_id=&quot;10661&quot;&gt;&lt;property id=&quot;20148&quot; value=&quot;5&quot;/&gt;&lt;property id=&quot;20300&quot; value=&quot;Slide 10&quot;/&gt;&lt;property id=&quot;20307&quot; value=&quot;264&quot;/&gt;&lt;/object&gt;&lt;object type=&quot;3&quot; unique_id=&quot;10662&quot;&gt;&lt;property id=&quot;20148&quot; value=&quot;5&quot;/&gt;&lt;property id=&quot;20300&quot; value=&quot;Slide 20&quot;/&gt;&lt;property id=&quot;20307&quot; value=&quot;266&quot;/&gt;&lt;/object&gt;&lt;object type=&quot;3&quot; unique_id=&quot;10663&quot;&gt;&lt;property id=&quot;20148&quot; value=&quot;5&quot;/&gt;&lt;property id=&quot;20300&quot; value=&quot;Slide 22&quot;/&gt;&lt;property id=&quot;20307&quot; value=&quot;270&quot;/&gt;&lt;/object&gt;&lt;object type=&quot;3&quot; unique_id=&quot;10664&quot;&gt;&lt;property id=&quot;20148&quot; value=&quot;5&quot;/&gt;&lt;property id=&quot;20300&quot; value=&quot;Slide 23&quot;/&gt;&lt;property id=&quot;20307&quot; value=&quot;271&quot;/&gt;&lt;/object&gt;&lt;object type=&quot;3&quot; unique_id=&quot;10665&quot;&gt;&lt;property id=&quot;20148&quot; value=&quot;5&quot;/&gt;&lt;property id=&quot;20300&quot; value=&quot;Slide 24&quot;/&gt;&lt;property id=&quot;20307&quot; value=&quot;272&quot;/&gt;&lt;/object&gt;&lt;object type=&quot;3&quot; unique_id=&quot;10666&quot;&gt;&lt;property id=&quot;20148&quot; value=&quot;5&quot;/&gt;&lt;property id=&quot;20300&quot; value=&quot;Slide 25&quot;/&gt;&lt;property id=&quot;20307&quot; value=&quot;273&quot;/&gt;&lt;/object&gt;&lt;object type=&quot;3&quot; unique_id=&quot;10667&quot;&gt;&lt;property id=&quot;20148&quot; value=&quot;5&quot;/&gt;&lt;property id=&quot;20300&quot; value=&quot;Slide 26&quot;/&gt;&lt;property id=&quot;20307&quot; value=&quot;274&quot;/&gt;&lt;/object&gt;&lt;object type=&quot;3&quot; unique_id=&quot;10668&quot;&gt;&lt;property id=&quot;20148&quot; value=&quot;5&quot;/&gt;&lt;property id=&quot;20300&quot; value=&quot;Slide 27&quot;/&gt;&lt;property id=&quot;20307&quot; value=&quot;275&quot;/&gt;&lt;/object&gt;&lt;object type=&quot;3&quot; unique_id=&quot;10669&quot;&gt;&lt;property id=&quot;20148&quot; value=&quot;5&quot;/&gt;&lt;property id=&quot;20300&quot; value=&quot;Slide 29&quot;/&gt;&lt;property id=&quot;20307&quot; value=&quot;276&quot;/&gt;&lt;/object&gt;&lt;object type=&quot;3&quot; unique_id=&quot;10670&quot;&gt;&lt;property id=&quot;20148&quot; value=&quot;5&quot;/&gt;&lt;property id=&quot;20300&quot; value=&quot;Slide 30&quot;/&gt;&lt;property id=&quot;20307&quot; value=&quot;277&quot;/&gt;&lt;/object&gt;&lt;object type=&quot;3&quot; unique_id=&quot;11824&quot;&gt;&lt;property id=&quot;20148&quot; value=&quot;5&quot;/&gt;&lt;property id=&quot;20300&quot; value=&quot;Slide 28&quot;/&gt;&lt;property id=&quot;20307&quot; value=&quot;291&quot;/&gt;&lt;/object&gt;&lt;object type=&quot;3&quot; unique_id=&quot;11980&quot;&gt;&lt;property id=&quot;20148&quot; value=&quot;5&quot;/&gt;&lt;property id=&quot;20300&quot; value=&quot;Slide 21&quot;/&gt;&lt;property id=&quot;20307&quot; value=&quot;292&quot;/&gt;&lt;/object&gt;&lt;object type=&quot;3&quot; unique_id=&quot;12291&quot;&gt;&lt;property id=&quot;20148&quot; value=&quot;5&quot;/&gt;&lt;property id=&quot;20300&quot; value=&quot;Slide 11&quot;/&gt;&lt;property id=&quot;20307&quot; value=&quot;293&quot;/&gt;&lt;/object&gt;&lt;object type=&quot;3&quot; unique_id=&quot;12292&quot;&gt;&lt;property id=&quot;20148&quot; value=&quot;5&quot;/&gt;&lt;property id=&quot;20300&quot; value=&quot;Slide 12&quot;/&gt;&lt;property id=&quot;20307&quot; value=&quot;294&quot;/&gt;&lt;/object&gt;&lt;object type=&quot;3&quot; unique_id=&quot;12293&quot;&gt;&lt;property id=&quot;20148&quot; value=&quot;5&quot;/&gt;&lt;property id=&quot;20300&quot; value=&quot;Slide 13&quot;/&gt;&lt;property id=&quot;20307&quot; value=&quot;295&quot;/&gt;&lt;/object&gt;&lt;object type=&quot;3&quot; unique_id=&quot;12294&quot;&gt;&lt;property id=&quot;20148&quot; value=&quot;5&quot;/&gt;&lt;property id=&quot;20300&quot; value=&quot;Slide 14&quot;/&gt;&lt;property id=&quot;20307&quot; value=&quot;296&quot;/&gt;&lt;/object&gt;&lt;object type=&quot;3&quot; unique_id=&quot;12295&quot;&gt;&lt;property id=&quot;20148&quot; value=&quot;5&quot;/&gt;&lt;property id=&quot;20300&quot; value=&quot;Slide 15&quot;/&gt;&lt;property id=&quot;20307&quot; value=&quot;297&quot;/&gt;&lt;/object&gt;&lt;object type=&quot;3&quot; unique_id=&quot;12296&quot;&gt;&lt;property id=&quot;20148&quot; value=&quot;5&quot;/&gt;&lt;property id=&quot;20300&quot; value=&quot;Slide 16&quot;/&gt;&lt;property id=&quot;20307&quot; value=&quot;298&quot;/&gt;&lt;/object&gt;&lt;object type=&quot;3&quot; unique_id=&quot;12297&quot;&gt;&lt;property id=&quot;20148&quot; value=&quot;5&quot;/&gt;&lt;property id=&quot;20300&quot; value=&quot;Slide 17&quot;/&gt;&lt;property id=&quot;20307&quot; value=&quot;299&quot;/&gt;&lt;/object&gt;&lt;object type=&quot;3&quot; unique_id=&quot;12298&quot;&gt;&lt;property id=&quot;20148&quot; value=&quot;5&quot;/&gt;&lt;property id=&quot;20300&quot; value=&quot;Slide 18&quot;/&gt;&lt;property id=&quot;20307&quot; value=&quot;300&quot;/&gt;&lt;/object&gt;&lt;object type=&quot;3&quot; unique_id=&quot;12563&quot;&gt;&lt;property id=&quot;20148&quot; value=&quot;5&quot;/&gt;&lt;property id=&quot;20300&quot; value=&quot;Slide 19&quot;/&gt;&lt;property id=&quot;20307&quot; value=&quot;301&quot;/&gt;&lt;/object&gt;&lt;object type=&quot;3&quot; unique_id=&quot;12657&quot;&gt;&lt;property id=&quot;20148&quot; value=&quot;5&quot;/&gt;&lt;property id=&quot;20300&quot; value=&quot;Slide 3&quot;/&gt;&lt;property id=&quot;20307&quot; value=&quot;302&quot;/&gt;&lt;/object&gt;&lt;object type=&quot;3&quot; unique_id=&quot;12874&quot;&gt;&lt;property id=&quot;20148&quot; value=&quot;5&quot;/&gt;&lt;property id=&quot;20300&quot; value=&quot;Slide 6&quot;/&gt;&lt;property id=&quot;20307&quot; value=&quot;304&quot;/&gt;&lt;/object&gt;&lt;object type=&quot;3&quot; unique_id=&quot;12875&quot;&gt;&lt;property id=&quot;20148&quot; value=&quot;5&quot;/&gt;&lt;property id=&quot;20300&quot; value=&quot;Slide 7&quot;/&gt;&lt;property id=&quot;20307&quot; value=&quot;3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1059</Words>
  <Application>Microsoft Office PowerPoint</Application>
  <PresentationFormat>On-screen Show (4:3)</PresentationFormat>
  <Paragraphs>143</Paragraphs>
  <Slides>36</Slides>
  <Notes>0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PBrush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Dell</cp:lastModifiedBy>
  <cp:revision>105</cp:revision>
  <dcterms:created xsi:type="dcterms:W3CDTF">2016-04-09T16:41:07Z</dcterms:created>
  <dcterms:modified xsi:type="dcterms:W3CDTF">2017-11-25T02:09:27Z</dcterms:modified>
</cp:coreProperties>
</file>